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0EFC0268-D07B-415C-9008-D0EAEDBF25CA}" type="datetimeFigureOut">
              <a:rPr lang="en-IN" smtClean="0"/>
              <a:t>19-06-2021</a:t>
            </a:fld>
            <a:endParaRPr lang="en-IN"/>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IN"/>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E963DDBF-D214-4C0A-BAE1-F4C6492A5523}" type="slidenum">
              <a:rPr lang="en-IN" smtClean="0"/>
              <a:t>‹#›</a:t>
            </a:fld>
            <a:endParaRPr lang="en-IN"/>
          </a:p>
        </p:txBody>
      </p:sp>
    </p:spTree>
    <p:extLst>
      <p:ext uri="{BB962C8B-B14F-4D97-AF65-F5344CB8AC3E}">
        <p14:creationId xmlns:p14="http://schemas.microsoft.com/office/powerpoint/2010/main" val="183750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FC0268-D07B-415C-9008-D0EAEDBF25CA}" type="datetimeFigureOut">
              <a:rPr lang="en-IN" smtClean="0"/>
              <a:t>19-06-2021</a:t>
            </a:fld>
            <a:endParaRPr lang="en-IN"/>
          </a:p>
        </p:txBody>
      </p:sp>
      <p:sp>
        <p:nvSpPr>
          <p:cNvPr id="6" name="Footer Placeholder 5"/>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42982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EFC0268-D07B-415C-9008-D0EAEDBF25C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1294795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EFC0268-D07B-415C-9008-D0EAEDBF25C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1250302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FC0268-D07B-415C-9008-D0EAEDBF25C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1245411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EFC0268-D07B-415C-9008-D0EAEDBF25CA}" type="datetimeFigureOut">
              <a:rPr lang="en-IN" smtClean="0"/>
              <a:t>19-06-2021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1018710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EFC0268-D07B-415C-9008-D0EAEDBF25CA}" type="datetimeFigureOut">
              <a:rPr lang="en-IN" smtClean="0"/>
              <a:t>19-06-2021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3547727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FC0268-D07B-415C-9008-D0EAEDBF25C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3729286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FC0268-D07B-415C-9008-D0EAEDBF25C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4208756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FC0268-D07B-415C-9008-D0EAEDBF25C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164392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FC0268-D07B-415C-9008-D0EAEDBF25C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3479642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FC0268-D07B-415C-9008-D0EAEDBF25CA}" type="datetimeFigureOut">
              <a:rPr lang="en-IN" smtClean="0"/>
              <a:t>19-06-2021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52386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FC0268-D07B-415C-9008-D0EAEDBF25CA}" type="datetimeFigureOut">
              <a:rPr lang="en-IN" smtClean="0"/>
              <a:t>19-06-2021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70406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FC0268-D07B-415C-9008-D0EAEDBF25CA}" type="datetimeFigureOut">
              <a:rPr lang="en-IN" smtClean="0"/>
              <a:t>19-06-2021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21033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C0268-D07B-415C-9008-D0EAEDBF25CA}" type="datetimeFigureOut">
              <a:rPr lang="en-IN" smtClean="0"/>
              <a:t>19-06-2021</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456190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FC0268-D07B-415C-9008-D0EAEDBF25CA}" type="datetimeFigureOut">
              <a:rPr lang="en-IN" smtClean="0"/>
              <a:t>19-06-2021</a:t>
            </a:fld>
            <a:endParaRPr lang="en-IN"/>
          </a:p>
        </p:txBody>
      </p:sp>
      <p:sp>
        <p:nvSpPr>
          <p:cNvPr id="6" name="Footer Placeholder 5"/>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1698766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FC0268-D07B-415C-9008-D0EAEDBF25CA}" type="datetimeFigureOut">
              <a:rPr lang="en-IN" smtClean="0"/>
              <a:t>19-06-2021</a:t>
            </a:fld>
            <a:endParaRPr lang="en-IN"/>
          </a:p>
        </p:txBody>
      </p:sp>
      <p:sp>
        <p:nvSpPr>
          <p:cNvPr id="6" name="Footer Placeholder 5"/>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63DDBF-D214-4C0A-BAE1-F4C6492A5523}" type="slidenum">
              <a:rPr lang="en-IN" smtClean="0"/>
              <a:t>‹#›</a:t>
            </a:fld>
            <a:endParaRPr lang="en-IN"/>
          </a:p>
        </p:txBody>
      </p:sp>
    </p:spTree>
    <p:extLst>
      <p:ext uri="{BB962C8B-B14F-4D97-AF65-F5344CB8AC3E}">
        <p14:creationId xmlns:p14="http://schemas.microsoft.com/office/powerpoint/2010/main" val="1682334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0EFC0268-D07B-415C-9008-D0EAEDBF25CA}" type="datetimeFigureOut">
              <a:rPr lang="en-IN" smtClean="0"/>
              <a:t>19-06-2021</a:t>
            </a:fld>
            <a:endParaRPr lang="en-IN"/>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IN"/>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E963DDBF-D214-4C0A-BAE1-F4C6492A5523}" type="slidenum">
              <a:rPr lang="en-IN" smtClean="0"/>
              <a:t>‹#›</a:t>
            </a:fld>
            <a:endParaRPr lang="en-IN"/>
          </a:p>
        </p:txBody>
      </p:sp>
    </p:spTree>
    <p:extLst>
      <p:ext uri="{BB962C8B-B14F-4D97-AF65-F5344CB8AC3E}">
        <p14:creationId xmlns:p14="http://schemas.microsoft.com/office/powerpoint/2010/main" val="102907676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93946-BA0F-49C5-8992-AC5B765D9D69}"/>
              </a:ext>
            </a:extLst>
          </p:cNvPr>
          <p:cNvSpPr>
            <a:spLocks noGrp="1"/>
          </p:cNvSpPr>
          <p:nvPr>
            <p:ph type="ctrTitle"/>
          </p:nvPr>
        </p:nvSpPr>
        <p:spPr/>
        <p:txBody>
          <a:bodyPr/>
          <a:lstStyle/>
          <a:p>
            <a:r>
              <a:rPr lang="en-US" dirty="0"/>
              <a:t>Unit 3: Shares and Debentures </a:t>
            </a:r>
            <a:endParaRPr lang="en-IN" dirty="0"/>
          </a:p>
        </p:txBody>
      </p:sp>
      <p:sp>
        <p:nvSpPr>
          <p:cNvPr id="3" name="Subtitle 2">
            <a:extLst>
              <a:ext uri="{FF2B5EF4-FFF2-40B4-BE49-F238E27FC236}">
                <a16:creationId xmlns:a16="http://schemas.microsoft.com/office/drawing/2014/main" id="{F22F4448-BFDF-4FE5-BF15-F2D9D37F7662}"/>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296835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B3D35-3205-4401-AFD6-65A179428AB4}"/>
              </a:ext>
            </a:extLst>
          </p:cNvPr>
          <p:cNvSpPr>
            <a:spLocks noGrp="1"/>
          </p:cNvSpPr>
          <p:nvPr>
            <p:ph type="title"/>
          </p:nvPr>
        </p:nvSpPr>
        <p:spPr/>
        <p:txBody>
          <a:bodyPr/>
          <a:lstStyle/>
          <a:p>
            <a:r>
              <a:rPr lang="en-US" dirty="0"/>
              <a:t>SHARES:</a:t>
            </a:r>
            <a:endParaRPr lang="en-IN" dirty="0"/>
          </a:p>
        </p:txBody>
      </p:sp>
      <p:sp>
        <p:nvSpPr>
          <p:cNvPr id="3" name="Content Placeholder 2">
            <a:extLst>
              <a:ext uri="{FF2B5EF4-FFF2-40B4-BE49-F238E27FC236}">
                <a16:creationId xmlns:a16="http://schemas.microsoft.com/office/drawing/2014/main" id="{C234BE8D-F1C7-4E1D-B505-CE73C8E96C4B}"/>
              </a:ext>
            </a:extLst>
          </p:cNvPr>
          <p:cNvSpPr>
            <a:spLocks noGrp="1"/>
          </p:cNvSpPr>
          <p:nvPr>
            <p:ph idx="1"/>
          </p:nvPr>
        </p:nvSpPr>
        <p:spPr>
          <a:xfrm>
            <a:off x="1154955" y="2321168"/>
            <a:ext cx="10521230" cy="4403189"/>
          </a:xfrm>
        </p:spPr>
        <p:txBody>
          <a:bodyPr>
            <a:noAutofit/>
          </a:bodyPr>
          <a:lstStyle/>
          <a:p>
            <a:r>
              <a:rPr lang="en-US" sz="2400" dirty="0">
                <a:latin typeface="Times New Roman" panose="02020603050405020304" pitchFamily="18" charset="0"/>
                <a:cs typeface="Times New Roman" panose="02020603050405020304" pitchFamily="18" charset="0"/>
              </a:rPr>
              <a:t>Meaning: A company’s capital is divided into small equal units of a finite number. Each unit is known as “SHARES”</a:t>
            </a:r>
          </a:p>
          <a:p>
            <a:r>
              <a:rPr lang="en-US" sz="2400" dirty="0">
                <a:latin typeface="Times New Roman" panose="02020603050405020304" pitchFamily="18" charset="0"/>
                <a:cs typeface="Times New Roman" panose="02020603050405020304" pitchFamily="18" charset="0"/>
              </a:rPr>
              <a:t>It is percentage of ownership in a company.</a:t>
            </a:r>
          </a:p>
          <a:p>
            <a:r>
              <a:rPr lang="en-US" sz="2400" dirty="0">
                <a:latin typeface="Times New Roman" panose="02020603050405020304" pitchFamily="18" charset="0"/>
                <a:cs typeface="Times New Roman" panose="02020603050405020304" pitchFamily="18" charset="0"/>
              </a:rPr>
              <a:t>Investors who hold shares of any company are known as shareholder.</a:t>
            </a:r>
          </a:p>
          <a:p>
            <a:pPr marL="0" indent="0">
              <a:buNone/>
            </a:pPr>
            <a:r>
              <a:rPr lang="en-US" sz="2400" dirty="0">
                <a:latin typeface="Times New Roman" panose="02020603050405020304" pitchFamily="18" charset="0"/>
                <a:cs typeface="Times New Roman" panose="02020603050405020304" pitchFamily="18" charset="0"/>
              </a:rPr>
              <a:t>Definition: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Section 2(84) of the Companies Act, 2013 “A share in the share capital of the company and includes stock. It represents the interest of a shareholder in the company, measured for the purpose of liability and dividend”</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1541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BAD8C-4BCB-493C-BB1D-9122EA7F1DA3}"/>
              </a:ext>
            </a:extLst>
          </p:cNvPr>
          <p:cNvSpPr>
            <a:spLocks noGrp="1"/>
          </p:cNvSpPr>
          <p:nvPr>
            <p:ph type="title"/>
          </p:nvPr>
        </p:nvSpPr>
        <p:spPr/>
        <p:txBody>
          <a:bodyPr/>
          <a:lstStyle/>
          <a:p>
            <a:r>
              <a:rPr lang="en-US" dirty="0"/>
              <a:t>Features of Shares.</a:t>
            </a:r>
            <a:endParaRPr lang="en-IN" dirty="0"/>
          </a:p>
        </p:txBody>
      </p:sp>
      <p:sp>
        <p:nvSpPr>
          <p:cNvPr id="3" name="Content Placeholder 2">
            <a:extLst>
              <a:ext uri="{FF2B5EF4-FFF2-40B4-BE49-F238E27FC236}">
                <a16:creationId xmlns:a16="http://schemas.microsoft.com/office/drawing/2014/main" id="{852FA95F-46B0-45B1-92F2-0721F61DA674}"/>
              </a:ext>
            </a:extLst>
          </p:cNvPr>
          <p:cNvSpPr>
            <a:spLocks noGrp="1"/>
          </p:cNvSpPr>
          <p:nvPr>
            <p:ph idx="1"/>
          </p:nvPr>
        </p:nvSpPr>
        <p:spPr>
          <a:xfrm>
            <a:off x="1154955" y="2363372"/>
            <a:ext cx="8761412" cy="4290646"/>
          </a:xfrm>
        </p:spPr>
        <p:txBody>
          <a:bodyPr>
            <a:noAutofit/>
          </a:bodyPr>
          <a:lstStyle/>
          <a:p>
            <a:pPr>
              <a:buFont typeface="Wingdings" panose="05000000000000000000" pitchFamily="2" charset="2"/>
              <a:buChar char="q"/>
            </a:pPr>
            <a:r>
              <a:rPr lang="en-US" sz="2800" dirty="0"/>
              <a:t>Permanent Capital.</a:t>
            </a:r>
          </a:p>
          <a:p>
            <a:pPr>
              <a:buFont typeface="Wingdings" panose="05000000000000000000" pitchFamily="2" charset="2"/>
              <a:buChar char="q"/>
            </a:pPr>
            <a:r>
              <a:rPr lang="en-US" sz="2800" dirty="0"/>
              <a:t>No obligation to pay dividend.</a:t>
            </a:r>
          </a:p>
          <a:p>
            <a:pPr>
              <a:buFont typeface="Wingdings" panose="05000000000000000000" pitchFamily="2" charset="2"/>
              <a:buChar char="q"/>
            </a:pPr>
            <a:r>
              <a:rPr lang="en-US" sz="2800" dirty="0"/>
              <a:t>No security.</a:t>
            </a:r>
          </a:p>
          <a:p>
            <a:pPr>
              <a:buFont typeface="Wingdings" panose="05000000000000000000" pitchFamily="2" charset="2"/>
              <a:buChar char="q"/>
            </a:pPr>
            <a:r>
              <a:rPr lang="en-US" sz="2800" dirty="0"/>
              <a:t>No obligation to refund capital.</a:t>
            </a:r>
          </a:p>
          <a:p>
            <a:pPr>
              <a:buFont typeface="Wingdings" panose="05000000000000000000" pitchFamily="2" charset="2"/>
              <a:buChar char="q"/>
            </a:pPr>
            <a:r>
              <a:rPr lang="en-US" sz="2800" dirty="0"/>
              <a:t>Residual claims to income and property.</a:t>
            </a:r>
          </a:p>
          <a:p>
            <a:pPr>
              <a:buFont typeface="Wingdings" panose="05000000000000000000" pitchFamily="2" charset="2"/>
              <a:buChar char="q"/>
            </a:pPr>
            <a:r>
              <a:rPr lang="en-US" sz="2800" dirty="0"/>
              <a:t>Freedom to transfer shares.</a:t>
            </a:r>
          </a:p>
          <a:p>
            <a:pPr>
              <a:buFont typeface="Wingdings" panose="05000000000000000000" pitchFamily="2" charset="2"/>
              <a:buChar char="q"/>
            </a:pPr>
            <a:r>
              <a:rPr lang="en-US" sz="2800" dirty="0"/>
              <a:t>Right to manage the company</a:t>
            </a:r>
          </a:p>
          <a:p>
            <a:pPr>
              <a:buFont typeface="Wingdings" panose="05000000000000000000" pitchFamily="2" charset="2"/>
              <a:buChar char="q"/>
            </a:pPr>
            <a:r>
              <a:rPr lang="en-US" sz="2800" dirty="0"/>
              <a:t>Limited liability.</a:t>
            </a:r>
            <a:endParaRPr lang="en-IN" sz="2800" dirty="0"/>
          </a:p>
        </p:txBody>
      </p:sp>
    </p:spTree>
    <p:extLst>
      <p:ext uri="{BB962C8B-B14F-4D97-AF65-F5344CB8AC3E}">
        <p14:creationId xmlns:p14="http://schemas.microsoft.com/office/powerpoint/2010/main" val="3518480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ED2A1-C9E0-4E37-9D6D-B52FE765588F}"/>
              </a:ext>
            </a:extLst>
          </p:cNvPr>
          <p:cNvSpPr>
            <a:spLocks noGrp="1"/>
          </p:cNvSpPr>
          <p:nvPr>
            <p:ph type="title"/>
          </p:nvPr>
        </p:nvSpPr>
        <p:spPr/>
        <p:txBody>
          <a:bodyPr/>
          <a:lstStyle/>
          <a:p>
            <a:r>
              <a:rPr lang="en-US" dirty="0"/>
              <a:t>Kinds or Types of Shares.</a:t>
            </a:r>
            <a:endParaRPr lang="en-IN" dirty="0"/>
          </a:p>
        </p:txBody>
      </p:sp>
      <p:sp>
        <p:nvSpPr>
          <p:cNvPr id="3" name="Content Placeholder 2">
            <a:extLst>
              <a:ext uri="{FF2B5EF4-FFF2-40B4-BE49-F238E27FC236}">
                <a16:creationId xmlns:a16="http://schemas.microsoft.com/office/drawing/2014/main" id="{FB611E5F-1A6B-49C7-A7DB-34B3DC31A215}"/>
              </a:ext>
            </a:extLst>
          </p:cNvPr>
          <p:cNvSpPr>
            <a:spLocks noGrp="1"/>
          </p:cNvSpPr>
          <p:nvPr>
            <p:ph idx="1"/>
          </p:nvPr>
        </p:nvSpPr>
        <p:spPr/>
        <p:txBody>
          <a:bodyPr>
            <a:normAutofit/>
          </a:bodyPr>
          <a:lstStyle/>
          <a:p>
            <a:pPr>
              <a:buFont typeface="+mj-lt"/>
              <a:buAutoNum type="arabicPeriod"/>
            </a:pPr>
            <a:r>
              <a:rPr lang="en-US" sz="3600" dirty="0"/>
              <a:t>Equity shares (including sweet equity shares)</a:t>
            </a:r>
          </a:p>
          <a:p>
            <a:pPr>
              <a:buFont typeface="+mj-lt"/>
              <a:buAutoNum type="arabicPeriod"/>
            </a:pPr>
            <a:r>
              <a:rPr lang="en-US" sz="3600" dirty="0"/>
              <a:t>Preference shares.</a:t>
            </a:r>
            <a:endParaRPr lang="en-IN" sz="3600" dirty="0"/>
          </a:p>
        </p:txBody>
      </p:sp>
    </p:spTree>
    <p:extLst>
      <p:ext uri="{BB962C8B-B14F-4D97-AF65-F5344CB8AC3E}">
        <p14:creationId xmlns:p14="http://schemas.microsoft.com/office/powerpoint/2010/main" val="3132702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3CD5F-9D65-4324-B655-ACA531EF4FFA}"/>
              </a:ext>
            </a:extLst>
          </p:cNvPr>
          <p:cNvSpPr>
            <a:spLocks noGrp="1"/>
          </p:cNvSpPr>
          <p:nvPr>
            <p:ph type="title"/>
          </p:nvPr>
        </p:nvSpPr>
        <p:spPr/>
        <p:txBody>
          <a:bodyPr/>
          <a:lstStyle/>
          <a:p>
            <a:r>
              <a:rPr lang="en-US" dirty="0"/>
              <a:t>Equity shares:</a:t>
            </a:r>
            <a:endParaRPr lang="en-IN" dirty="0"/>
          </a:p>
        </p:txBody>
      </p:sp>
      <p:sp>
        <p:nvSpPr>
          <p:cNvPr id="3" name="Content Placeholder 2">
            <a:extLst>
              <a:ext uri="{FF2B5EF4-FFF2-40B4-BE49-F238E27FC236}">
                <a16:creationId xmlns:a16="http://schemas.microsoft.com/office/drawing/2014/main" id="{4AD51F4D-5190-4EC5-BF27-C5E58D01A661}"/>
              </a:ext>
            </a:extLst>
          </p:cNvPr>
          <p:cNvSpPr>
            <a:spLocks noGrp="1"/>
          </p:cNvSpPr>
          <p:nvPr>
            <p:ph idx="1"/>
          </p:nvPr>
        </p:nvSpPr>
        <p:spPr/>
        <p:txBody>
          <a:bodyPr>
            <a:normAutofit/>
          </a:bodyPr>
          <a:lstStyle/>
          <a:p>
            <a:r>
              <a:rPr lang="en-US" sz="2400" dirty="0"/>
              <a:t>These are shares which do not enjoy any preferential right either in respect of payment of dividend or in respect of the repayment of capital at the time of the winding up of the company.</a:t>
            </a:r>
          </a:p>
          <a:p>
            <a:r>
              <a:rPr lang="en-US" sz="2400" dirty="0"/>
              <a:t>This is ordinary ownership share, person who holds equity share will get the ownership of the company </a:t>
            </a:r>
            <a:endParaRPr lang="en-IN" sz="2400" dirty="0"/>
          </a:p>
        </p:txBody>
      </p:sp>
    </p:spTree>
    <p:extLst>
      <p:ext uri="{BB962C8B-B14F-4D97-AF65-F5344CB8AC3E}">
        <p14:creationId xmlns:p14="http://schemas.microsoft.com/office/powerpoint/2010/main" val="388052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407B0-6B3B-4819-8BA0-5F1A7B15F896}"/>
              </a:ext>
            </a:extLst>
          </p:cNvPr>
          <p:cNvSpPr>
            <a:spLocks noGrp="1"/>
          </p:cNvSpPr>
          <p:nvPr>
            <p:ph type="title"/>
          </p:nvPr>
        </p:nvSpPr>
        <p:spPr/>
        <p:txBody>
          <a:bodyPr/>
          <a:lstStyle/>
          <a:p>
            <a:r>
              <a:rPr lang="en-US" dirty="0"/>
              <a:t>Feature of equity shares:</a:t>
            </a:r>
            <a:endParaRPr lang="en-IN" dirty="0"/>
          </a:p>
        </p:txBody>
      </p:sp>
      <p:sp>
        <p:nvSpPr>
          <p:cNvPr id="3" name="Content Placeholder 2">
            <a:extLst>
              <a:ext uri="{FF2B5EF4-FFF2-40B4-BE49-F238E27FC236}">
                <a16:creationId xmlns:a16="http://schemas.microsoft.com/office/drawing/2014/main" id="{9B276613-B2B4-42AF-B094-46794EF80704}"/>
              </a:ext>
            </a:extLst>
          </p:cNvPr>
          <p:cNvSpPr>
            <a:spLocks noGrp="1"/>
          </p:cNvSpPr>
          <p:nvPr>
            <p:ph idx="1"/>
          </p:nvPr>
        </p:nvSpPr>
        <p:spPr>
          <a:xfrm>
            <a:off x="1154955" y="2363373"/>
            <a:ext cx="8761412" cy="3995224"/>
          </a:xfrm>
        </p:spPr>
        <p:txBody>
          <a:bodyPr>
            <a:noAutofit/>
          </a:bodyPr>
          <a:lstStyle/>
          <a:p>
            <a:pPr>
              <a:buFont typeface="Wingdings" panose="05000000000000000000" pitchFamily="2" charset="2"/>
              <a:buChar char="v"/>
            </a:pPr>
            <a:r>
              <a:rPr lang="en-US" sz="2000" dirty="0"/>
              <a:t>No preferential payment.</a:t>
            </a:r>
          </a:p>
          <a:p>
            <a:pPr>
              <a:buFont typeface="Wingdings" panose="05000000000000000000" pitchFamily="2" charset="2"/>
              <a:buChar char="v"/>
            </a:pPr>
            <a:r>
              <a:rPr lang="en-US" sz="2000" dirty="0"/>
              <a:t>Rate of dividend is not fixed.</a:t>
            </a:r>
          </a:p>
          <a:p>
            <a:pPr>
              <a:buFont typeface="Wingdings" panose="05000000000000000000" pitchFamily="2" charset="2"/>
              <a:buChar char="v"/>
            </a:pPr>
            <a:r>
              <a:rPr lang="en-US" sz="2000" dirty="0"/>
              <a:t>Repayment of capital is done only availability of fund at the end.</a:t>
            </a:r>
          </a:p>
          <a:p>
            <a:pPr>
              <a:buFont typeface="Wingdings" panose="05000000000000000000" pitchFamily="2" charset="2"/>
              <a:buChar char="v"/>
            </a:pPr>
            <a:r>
              <a:rPr lang="en-US" sz="2000" dirty="0"/>
              <a:t>Risk capital.</a:t>
            </a:r>
          </a:p>
          <a:p>
            <a:pPr>
              <a:buFont typeface="Wingdings" panose="05000000000000000000" pitchFamily="2" charset="2"/>
              <a:buChar char="v"/>
            </a:pPr>
            <a:r>
              <a:rPr lang="en-US" sz="2000" dirty="0"/>
              <a:t>Can enjoy high rate of dividend</a:t>
            </a:r>
          </a:p>
          <a:p>
            <a:pPr>
              <a:buFont typeface="Wingdings" panose="05000000000000000000" pitchFamily="2" charset="2"/>
              <a:buChar char="v"/>
            </a:pPr>
            <a:r>
              <a:rPr lang="en-US" sz="2000" dirty="0"/>
              <a:t>Voting rights.</a:t>
            </a:r>
          </a:p>
          <a:p>
            <a:pPr>
              <a:buFont typeface="Wingdings" panose="05000000000000000000" pitchFamily="2" charset="2"/>
              <a:buChar char="v"/>
            </a:pPr>
            <a:r>
              <a:rPr lang="en-US" sz="2000" dirty="0"/>
              <a:t>Preference rights in respect of further issue.</a:t>
            </a:r>
          </a:p>
          <a:p>
            <a:pPr>
              <a:buFont typeface="Wingdings" panose="05000000000000000000" pitchFamily="2" charset="2"/>
              <a:buChar char="v"/>
            </a:pPr>
            <a:r>
              <a:rPr lang="en-US" sz="2000" dirty="0"/>
              <a:t>Major portion of share capital.</a:t>
            </a:r>
            <a:endParaRPr lang="en-IN" sz="2000" dirty="0"/>
          </a:p>
        </p:txBody>
      </p:sp>
    </p:spTree>
    <p:extLst>
      <p:ext uri="{BB962C8B-B14F-4D97-AF65-F5344CB8AC3E}">
        <p14:creationId xmlns:p14="http://schemas.microsoft.com/office/powerpoint/2010/main" val="3203544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F9987-702C-48EC-B9E2-38CE7D4BD065}"/>
              </a:ext>
            </a:extLst>
          </p:cNvPr>
          <p:cNvSpPr>
            <a:spLocks noGrp="1"/>
          </p:cNvSpPr>
          <p:nvPr>
            <p:ph type="title"/>
          </p:nvPr>
        </p:nvSpPr>
        <p:spPr/>
        <p:txBody>
          <a:bodyPr/>
          <a:lstStyle/>
          <a:p>
            <a:r>
              <a:rPr lang="en-US" dirty="0"/>
              <a:t>Sweat equity shares.</a:t>
            </a:r>
            <a:endParaRPr lang="en-IN" dirty="0"/>
          </a:p>
        </p:txBody>
      </p:sp>
      <p:sp>
        <p:nvSpPr>
          <p:cNvPr id="3" name="Content Placeholder 2">
            <a:extLst>
              <a:ext uri="{FF2B5EF4-FFF2-40B4-BE49-F238E27FC236}">
                <a16:creationId xmlns:a16="http://schemas.microsoft.com/office/drawing/2014/main" id="{9405DABB-8E3B-4E5B-B200-0192A1911BBA}"/>
              </a:ext>
            </a:extLst>
          </p:cNvPr>
          <p:cNvSpPr>
            <a:spLocks noGrp="1"/>
          </p:cNvSpPr>
          <p:nvPr>
            <p:ph idx="1"/>
          </p:nvPr>
        </p:nvSpPr>
        <p:spPr/>
        <p:txBody>
          <a:bodyPr>
            <a:normAutofit/>
          </a:bodyPr>
          <a:lstStyle/>
          <a:p>
            <a:r>
              <a:rPr lang="en-US" sz="2400" dirty="0"/>
              <a:t>Sweat equity shares are shares issued by a company to its employees or directors at a discount to market price.</a:t>
            </a:r>
          </a:p>
          <a:p>
            <a:r>
              <a:rPr lang="en-US" sz="2400" dirty="0"/>
              <a:t>It is not independent shares, it is just provision to equity shares.</a:t>
            </a:r>
          </a:p>
          <a:p>
            <a:pPr marL="0" indent="0">
              <a:buNone/>
            </a:pPr>
            <a:endParaRPr lang="en-IN" sz="2400" dirty="0"/>
          </a:p>
        </p:txBody>
      </p:sp>
    </p:spTree>
    <p:extLst>
      <p:ext uri="{BB962C8B-B14F-4D97-AF65-F5344CB8AC3E}">
        <p14:creationId xmlns:p14="http://schemas.microsoft.com/office/powerpoint/2010/main" val="11097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30499-92D7-485B-89BD-AFF68909658A}"/>
              </a:ext>
            </a:extLst>
          </p:cNvPr>
          <p:cNvSpPr>
            <a:spLocks noGrp="1"/>
          </p:cNvSpPr>
          <p:nvPr>
            <p:ph type="title"/>
          </p:nvPr>
        </p:nvSpPr>
        <p:spPr>
          <a:xfrm>
            <a:off x="1154953" y="548641"/>
            <a:ext cx="8761413" cy="1617784"/>
          </a:xfrm>
        </p:spPr>
        <p:txBody>
          <a:bodyPr/>
          <a:lstStyle/>
          <a:p>
            <a:r>
              <a:rPr lang="en-US" dirty="0"/>
              <a:t>Conditions for the issue of Sweat equity shares</a:t>
            </a:r>
            <a:endParaRPr lang="en-IN" dirty="0"/>
          </a:p>
        </p:txBody>
      </p:sp>
      <p:sp>
        <p:nvSpPr>
          <p:cNvPr id="3" name="Content Placeholder 2">
            <a:extLst>
              <a:ext uri="{FF2B5EF4-FFF2-40B4-BE49-F238E27FC236}">
                <a16:creationId xmlns:a16="http://schemas.microsoft.com/office/drawing/2014/main" id="{21703461-F173-4273-9349-A81FB3B8361D}"/>
              </a:ext>
            </a:extLst>
          </p:cNvPr>
          <p:cNvSpPr>
            <a:spLocks noGrp="1"/>
          </p:cNvSpPr>
          <p:nvPr>
            <p:ph idx="1"/>
          </p:nvPr>
        </p:nvSpPr>
        <p:spPr/>
        <p:txBody>
          <a:bodyPr>
            <a:normAutofit/>
          </a:bodyPr>
          <a:lstStyle/>
          <a:p>
            <a:r>
              <a:rPr lang="en-US" sz="2400" dirty="0"/>
              <a:t>The sweat equity shares must be a class already issued.</a:t>
            </a:r>
          </a:p>
          <a:p>
            <a:r>
              <a:rPr lang="en-US" sz="2400" dirty="0"/>
              <a:t>At least one year must have elapsed since the company became entitled  to commence business.</a:t>
            </a:r>
            <a:endParaRPr lang="en-IN" sz="2400" dirty="0"/>
          </a:p>
          <a:p>
            <a:r>
              <a:rPr lang="en-IN" sz="2400" dirty="0"/>
              <a:t>The issue must have been authorised by a special resolution of the general meeting .</a:t>
            </a:r>
          </a:p>
          <a:p>
            <a:r>
              <a:rPr lang="en-IN" sz="2400" dirty="0"/>
              <a:t>The issue must be made in accordance with SEBI guidelines.</a:t>
            </a:r>
            <a:endParaRPr lang="en-US" sz="2400" dirty="0"/>
          </a:p>
        </p:txBody>
      </p:sp>
    </p:spTree>
    <p:extLst>
      <p:ext uri="{BB962C8B-B14F-4D97-AF65-F5344CB8AC3E}">
        <p14:creationId xmlns:p14="http://schemas.microsoft.com/office/powerpoint/2010/main" val="509950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44</TotalTime>
  <Words>369</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Century Gothic</vt:lpstr>
      <vt:lpstr>Times New Roman</vt:lpstr>
      <vt:lpstr>Wingdings</vt:lpstr>
      <vt:lpstr>Wingdings 3</vt:lpstr>
      <vt:lpstr>Ion Boardroom</vt:lpstr>
      <vt:lpstr>Unit 3: Shares and Debentures </vt:lpstr>
      <vt:lpstr>SHARES:</vt:lpstr>
      <vt:lpstr>Features of Shares.</vt:lpstr>
      <vt:lpstr>Kinds or Types of Shares.</vt:lpstr>
      <vt:lpstr>Equity shares:</vt:lpstr>
      <vt:lpstr>Feature of equity shares:</vt:lpstr>
      <vt:lpstr>Sweat equity shares.</vt:lpstr>
      <vt:lpstr>Conditions for the issue of Sweat equity shares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Shares and Debentures </dc:title>
  <dc:creator>user</dc:creator>
  <cp:lastModifiedBy>user</cp:lastModifiedBy>
  <cp:revision>8</cp:revision>
  <dcterms:created xsi:type="dcterms:W3CDTF">2021-06-15T13:10:23Z</dcterms:created>
  <dcterms:modified xsi:type="dcterms:W3CDTF">2021-06-19T05:19:15Z</dcterms:modified>
</cp:coreProperties>
</file>